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71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8FE40-E2C6-4DC9-9BCE-45B4B5CDEDAD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0BAE7-C781-4D3B-A0D0-DCD39D395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Motion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Motion type 6: Toward, Slowing Down</a:t>
            </a:r>
            <a:endParaRPr lang="en-US" dirty="0"/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362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object is moving toward the origin. Fast to begin with, then slowing its motion as time passes.</a:t>
            </a:r>
          </a:p>
          <a:p>
            <a:r>
              <a:rPr lang="en-US" dirty="0" smtClean="0"/>
              <a:t>The velocity ‘increasing’ towards zero at a constant rate over time (slowing down)</a:t>
            </a:r>
          </a:p>
          <a:p>
            <a:r>
              <a:rPr lang="en-US" dirty="0" smtClean="0"/>
              <a:t>The acceleration is constant and positive</a:t>
            </a:r>
          </a:p>
          <a:p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304800" y="1296195"/>
            <a:ext cx="2743200" cy="2590006"/>
            <a:chOff x="457200" y="2134394"/>
            <a:chExt cx="2743200" cy="2590006"/>
          </a:xfrm>
        </p:grpSpPr>
        <p:cxnSp>
          <p:nvCxnSpPr>
            <p:cNvPr id="7" name="Straight Arrow Connector 6"/>
            <p:cNvCxnSpPr/>
            <p:nvPr/>
          </p:nvCxnSpPr>
          <p:spPr>
            <a:xfrm rot="16200000" flipV="1">
              <a:off x="76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"/>
            <p:cNvGrpSpPr/>
            <p:nvPr/>
          </p:nvGrpSpPr>
          <p:grpSpPr>
            <a:xfrm>
              <a:off x="762000" y="3974068"/>
              <a:ext cx="2438400" cy="369332"/>
              <a:chOff x="762000" y="3974068"/>
              <a:chExt cx="2438400" cy="369332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2590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(t)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3124200" y="1296195"/>
            <a:ext cx="2667000" cy="2590006"/>
            <a:chOff x="3200400" y="2134394"/>
            <a:chExt cx="2667000" cy="2590006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 (t)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0" name="Group 21"/>
          <p:cNvGrpSpPr/>
          <p:nvPr/>
        </p:nvGrpSpPr>
        <p:grpSpPr>
          <a:xfrm>
            <a:off x="6096000" y="1295401"/>
            <a:ext cx="2667000" cy="2590006"/>
            <a:chOff x="3200400" y="2134394"/>
            <a:chExt cx="2667000" cy="2590006"/>
          </a:xfrm>
        </p:grpSpPr>
        <p:cxnSp>
          <p:nvCxnSpPr>
            <p:cNvPr id="23" name="Straight Arrow Connector 22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(t)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24" name="Arc 23"/>
          <p:cNvSpPr/>
          <p:nvPr/>
        </p:nvSpPr>
        <p:spPr>
          <a:xfrm rot="10800000" flipH="1">
            <a:off x="990600" y="-1295399"/>
            <a:ext cx="4800600" cy="4648200"/>
          </a:xfrm>
          <a:prstGeom prst="arc">
            <a:avLst>
              <a:gd name="adj1" fmla="val 11528303"/>
              <a:gd name="adj2" fmla="val 15483322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3733800" y="2438401"/>
            <a:ext cx="1905000" cy="7620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05600" y="1981201"/>
            <a:ext cx="1981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Motion type 7: Away, Speeding Up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362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object is moving away from the origin. Slow to begin with, then quickening its motion as time passes.</a:t>
            </a:r>
          </a:p>
          <a:p>
            <a:r>
              <a:rPr lang="en-US" dirty="0" smtClean="0"/>
              <a:t>The velocity increases away from zero at a constant rate over time (speeding up)</a:t>
            </a:r>
          </a:p>
          <a:p>
            <a:r>
              <a:rPr lang="en-US" dirty="0" smtClean="0"/>
              <a:t>The acceleration is constant and positive</a:t>
            </a:r>
          </a:p>
          <a:p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304800" y="1296195"/>
            <a:ext cx="2743200" cy="2590006"/>
            <a:chOff x="457200" y="2134394"/>
            <a:chExt cx="2743200" cy="2590006"/>
          </a:xfrm>
        </p:grpSpPr>
        <p:cxnSp>
          <p:nvCxnSpPr>
            <p:cNvPr id="7" name="Straight Arrow Connector 6"/>
            <p:cNvCxnSpPr/>
            <p:nvPr/>
          </p:nvCxnSpPr>
          <p:spPr>
            <a:xfrm rot="16200000" flipV="1">
              <a:off x="76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"/>
            <p:cNvGrpSpPr/>
            <p:nvPr/>
          </p:nvGrpSpPr>
          <p:grpSpPr>
            <a:xfrm>
              <a:off x="762000" y="3974068"/>
              <a:ext cx="2438400" cy="369332"/>
              <a:chOff x="762000" y="3974068"/>
              <a:chExt cx="2438400" cy="369332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2590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(t)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3124200" y="1296195"/>
            <a:ext cx="2667000" cy="2590006"/>
            <a:chOff x="3200400" y="2134394"/>
            <a:chExt cx="2667000" cy="2590006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 (t)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0" name="Group 21"/>
          <p:cNvGrpSpPr/>
          <p:nvPr/>
        </p:nvGrpSpPr>
        <p:grpSpPr>
          <a:xfrm>
            <a:off x="6096000" y="1295401"/>
            <a:ext cx="2667000" cy="2590006"/>
            <a:chOff x="3200400" y="2134394"/>
            <a:chExt cx="2667000" cy="2590006"/>
          </a:xfrm>
        </p:grpSpPr>
        <p:cxnSp>
          <p:nvCxnSpPr>
            <p:cNvPr id="23" name="Straight Arrow Connector 22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(t)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6705600" y="1981201"/>
            <a:ext cx="1981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 28"/>
          <p:cNvSpPr/>
          <p:nvPr/>
        </p:nvSpPr>
        <p:spPr>
          <a:xfrm rot="10800000">
            <a:off x="-1905000" y="-1295399"/>
            <a:ext cx="4800600" cy="4648200"/>
          </a:xfrm>
          <a:prstGeom prst="arc">
            <a:avLst>
              <a:gd name="adj1" fmla="val 11528303"/>
              <a:gd name="adj2" fmla="val 15483322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3733800" y="1447801"/>
            <a:ext cx="1905000" cy="8382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pic>
        <p:nvPicPr>
          <p:cNvPr id="5" name="Content Placeholder 4" descr="Motion graphs 4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7066" y="152400"/>
            <a:ext cx="4577333" cy="616223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Check it out!</a:t>
            </a:r>
            <a:endParaRPr lang="en-US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Motion-Time Graph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Describing motion is occasionally difficult to do with words</a:t>
            </a:r>
            <a:endParaRPr lang="en-US" dirty="0"/>
          </a:p>
          <a:p>
            <a:r>
              <a:rPr lang="en-US" dirty="0" smtClean="0"/>
              <a:t>Graphs can help simplify this description greatly</a:t>
            </a:r>
          </a:p>
          <a:p>
            <a:pPr lvl="1"/>
            <a:r>
              <a:rPr lang="en-US" dirty="0" smtClean="0"/>
              <a:t>Position = Distance from a starting point</a:t>
            </a:r>
          </a:p>
          <a:p>
            <a:pPr lvl="1"/>
            <a:r>
              <a:rPr lang="en-US" dirty="0" smtClean="0"/>
              <a:t>Velocity = rate of change in position</a:t>
            </a:r>
          </a:p>
          <a:p>
            <a:pPr lvl="1"/>
            <a:r>
              <a:rPr lang="en-US" dirty="0" smtClean="0"/>
              <a:t>Acceleration = rate of change in velocity</a:t>
            </a:r>
          </a:p>
        </p:txBody>
      </p:sp>
      <p:pic>
        <p:nvPicPr>
          <p:cNvPr id="7" name="Content Placeholder 4" descr="Motion graphs 3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71017" y="1600200"/>
            <a:ext cx="399296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Derivative and Integral</a:t>
            </a:r>
            <a:endParaRPr lang="en-US" dirty="0"/>
          </a:p>
        </p:txBody>
      </p:sp>
      <p:pic>
        <p:nvPicPr>
          <p:cNvPr id="5" name="Content Placeholder 4" descr="Motion graphs 6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617720"/>
            <a:ext cx="4038600" cy="449092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slope of a curve has a physical meaning</a:t>
            </a:r>
          </a:p>
          <a:p>
            <a:pPr lvl="1"/>
            <a:r>
              <a:rPr lang="en-US" dirty="0" smtClean="0"/>
              <a:t>For a position-time graph</a:t>
            </a:r>
          </a:p>
          <a:p>
            <a:pPr lvl="2"/>
            <a:r>
              <a:rPr lang="en-US" dirty="0" smtClean="0"/>
              <a:t>y-axis measures meters </a:t>
            </a:r>
            <a:r>
              <a:rPr lang="en-US" i="1" dirty="0" smtClean="0"/>
              <a:t>(m)</a:t>
            </a:r>
          </a:p>
          <a:p>
            <a:pPr lvl="2"/>
            <a:r>
              <a:rPr lang="en-US" dirty="0" smtClean="0"/>
              <a:t>X-axis measures time </a:t>
            </a:r>
            <a:r>
              <a:rPr lang="en-US" i="1" dirty="0" smtClean="0"/>
              <a:t>(s)</a:t>
            </a:r>
          </a:p>
          <a:p>
            <a:pPr lvl="1"/>
            <a:r>
              <a:rPr lang="en-US" dirty="0" smtClean="0"/>
              <a:t>Slope is the rise over run (or </a:t>
            </a:r>
            <a:r>
              <a:rPr lang="el-GR" dirty="0" smtClean="0"/>
              <a:t>Δ</a:t>
            </a:r>
            <a:r>
              <a:rPr lang="en-US" dirty="0" smtClean="0"/>
              <a:t>y/</a:t>
            </a:r>
            <a:r>
              <a:rPr lang="el-GR" dirty="0" smtClean="0"/>
              <a:t>Δ</a:t>
            </a:r>
            <a:r>
              <a:rPr lang="en-US" dirty="0" smtClean="0"/>
              <a:t>x)</a:t>
            </a:r>
          </a:p>
          <a:p>
            <a:pPr lvl="2"/>
            <a:r>
              <a:rPr lang="en-US" dirty="0" smtClean="0"/>
              <a:t>This turns out to be </a:t>
            </a:r>
            <a:r>
              <a:rPr lang="en-US" i="1" dirty="0" smtClean="0"/>
              <a:t>m/s</a:t>
            </a:r>
          </a:p>
          <a:p>
            <a:pPr lvl="1"/>
            <a:r>
              <a:rPr lang="en-US" dirty="0" smtClean="0"/>
              <a:t>Slope is the derivative</a:t>
            </a:r>
          </a:p>
          <a:p>
            <a:r>
              <a:rPr lang="en-US" dirty="0" smtClean="0"/>
              <a:t>The area under the curve has a meaning</a:t>
            </a:r>
          </a:p>
          <a:p>
            <a:pPr lvl="1"/>
            <a:r>
              <a:rPr lang="en-US" dirty="0" smtClean="0"/>
              <a:t>For a velocity-time graph</a:t>
            </a:r>
          </a:p>
          <a:p>
            <a:pPr lvl="2"/>
            <a:r>
              <a:rPr lang="en-US" dirty="0" smtClean="0"/>
              <a:t>y-axis measures velocity </a:t>
            </a:r>
            <a:r>
              <a:rPr lang="en-US" i="1" dirty="0" smtClean="0"/>
              <a:t>(m/s)</a:t>
            </a:r>
          </a:p>
          <a:p>
            <a:pPr lvl="2"/>
            <a:r>
              <a:rPr lang="en-US" dirty="0" smtClean="0"/>
              <a:t>X-axis measures time </a:t>
            </a:r>
            <a:r>
              <a:rPr lang="en-US" i="1" dirty="0" smtClean="0"/>
              <a:t>(s)</a:t>
            </a:r>
            <a:endParaRPr lang="en-US" dirty="0" smtClean="0"/>
          </a:p>
          <a:p>
            <a:pPr lvl="1"/>
            <a:r>
              <a:rPr lang="en-US" dirty="0" smtClean="0"/>
              <a:t>Area for a square is L × W</a:t>
            </a:r>
          </a:p>
          <a:p>
            <a:pPr lvl="2"/>
            <a:r>
              <a:rPr lang="en-US" dirty="0" smtClean="0"/>
              <a:t>This means area is </a:t>
            </a:r>
            <a:r>
              <a:rPr lang="en-US" i="1" dirty="0" smtClean="0"/>
              <a:t>(m/s)</a:t>
            </a:r>
            <a:r>
              <a:rPr lang="en-US" dirty="0" smtClean="0"/>
              <a:t>×</a:t>
            </a:r>
            <a:r>
              <a:rPr lang="en-US" i="1" dirty="0" smtClean="0"/>
              <a:t>(s) </a:t>
            </a:r>
            <a:r>
              <a:rPr lang="en-US" dirty="0" smtClean="0"/>
              <a:t>which equals </a:t>
            </a:r>
            <a:r>
              <a:rPr lang="en-US" i="1" dirty="0" smtClean="0"/>
              <a:t>m</a:t>
            </a:r>
          </a:p>
          <a:p>
            <a:pPr lvl="1"/>
            <a:r>
              <a:rPr lang="en-US" dirty="0" smtClean="0"/>
              <a:t>Area under the curve is the integral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4800600" y="2209800"/>
            <a:ext cx="304800" cy="129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4114800"/>
            <a:ext cx="304800" cy="1600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200" y="5867400"/>
            <a:ext cx="342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The text to the right of the red box is recommended, not required</a:t>
            </a:r>
            <a:endParaRPr lang="en-US" dirty="0">
              <a:ln w="3175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pic>
        <p:nvPicPr>
          <p:cNvPr id="5" name="Content Placeholder 4" descr="Motion graphs 4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7066" y="152400"/>
            <a:ext cx="4577333" cy="616223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Check it out!</a:t>
            </a:r>
            <a:endParaRPr lang="en-US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type 1: Standing Still</a:t>
            </a:r>
            <a:endParaRPr lang="en-US" dirty="0"/>
          </a:p>
        </p:txBody>
      </p:sp>
      <p:sp>
        <p:nvSpPr>
          <p:cNvPr id="37" name="Content Placeholder 36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/>
          <a:lstStyle/>
          <a:p>
            <a:r>
              <a:rPr lang="en-US" dirty="0" smtClean="0"/>
              <a:t>The object is in one location over time</a:t>
            </a:r>
          </a:p>
          <a:p>
            <a:r>
              <a:rPr lang="en-US" dirty="0" smtClean="0"/>
              <a:t>The velocity must be zero</a:t>
            </a:r>
          </a:p>
          <a:p>
            <a:r>
              <a:rPr lang="en-US" dirty="0" smtClean="0"/>
              <a:t>The acceleration must be zero</a:t>
            </a:r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304800" y="1296194"/>
            <a:ext cx="2743200" cy="2590006"/>
            <a:chOff x="457200" y="2134394"/>
            <a:chExt cx="2743200" cy="2590006"/>
          </a:xfrm>
        </p:grpSpPr>
        <p:cxnSp>
          <p:nvCxnSpPr>
            <p:cNvPr id="7" name="Straight Arrow Connector 6"/>
            <p:cNvCxnSpPr/>
            <p:nvPr/>
          </p:nvCxnSpPr>
          <p:spPr>
            <a:xfrm rot="16200000" flipV="1">
              <a:off x="76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"/>
            <p:cNvGrpSpPr/>
            <p:nvPr/>
          </p:nvGrpSpPr>
          <p:grpSpPr>
            <a:xfrm>
              <a:off x="762000" y="3974068"/>
              <a:ext cx="2438400" cy="369332"/>
              <a:chOff x="762000" y="3974068"/>
              <a:chExt cx="2438400" cy="369332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2590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(t)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3124200" y="1296194"/>
            <a:ext cx="2667000" cy="2590006"/>
            <a:chOff x="3200400" y="2134394"/>
            <a:chExt cx="2667000" cy="2590006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 (t)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0" name="Group 21"/>
          <p:cNvGrpSpPr/>
          <p:nvPr/>
        </p:nvGrpSpPr>
        <p:grpSpPr>
          <a:xfrm>
            <a:off x="6096000" y="1295400"/>
            <a:ext cx="2667000" cy="2590006"/>
            <a:chOff x="3200400" y="2134394"/>
            <a:chExt cx="2667000" cy="2590006"/>
          </a:xfrm>
        </p:grpSpPr>
        <p:cxnSp>
          <p:nvCxnSpPr>
            <p:cNvPr id="23" name="Straight Arrow Connector 22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(t)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cxnSp>
        <p:nvCxnSpPr>
          <p:cNvPr id="33" name="Straight Connector 32"/>
          <p:cNvCxnSpPr/>
          <p:nvPr/>
        </p:nvCxnSpPr>
        <p:spPr>
          <a:xfrm>
            <a:off x="3733800" y="2362200"/>
            <a:ext cx="1905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90600" y="2514600"/>
            <a:ext cx="1905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705600" y="2362200"/>
            <a:ext cx="1905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type 2: Moving Away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/>
          <a:lstStyle/>
          <a:p>
            <a:r>
              <a:rPr lang="en-US" dirty="0" smtClean="0"/>
              <a:t>The object is moving consistently away</a:t>
            </a:r>
          </a:p>
          <a:p>
            <a:r>
              <a:rPr lang="en-US" dirty="0" smtClean="0"/>
              <a:t>The velocity is constant and positive</a:t>
            </a:r>
          </a:p>
          <a:p>
            <a:r>
              <a:rPr lang="en-US" dirty="0" smtClean="0"/>
              <a:t>The acceleration is zero (constant velocity)</a:t>
            </a:r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304800" y="1296194"/>
            <a:ext cx="2743200" cy="2590006"/>
            <a:chOff x="457200" y="2134394"/>
            <a:chExt cx="2743200" cy="2590006"/>
          </a:xfrm>
        </p:grpSpPr>
        <p:cxnSp>
          <p:nvCxnSpPr>
            <p:cNvPr id="7" name="Straight Arrow Connector 6"/>
            <p:cNvCxnSpPr/>
            <p:nvPr/>
          </p:nvCxnSpPr>
          <p:spPr>
            <a:xfrm rot="16200000" flipV="1">
              <a:off x="76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"/>
            <p:cNvGrpSpPr/>
            <p:nvPr/>
          </p:nvGrpSpPr>
          <p:grpSpPr>
            <a:xfrm>
              <a:off x="762000" y="3974068"/>
              <a:ext cx="2438400" cy="369332"/>
              <a:chOff x="762000" y="3974068"/>
              <a:chExt cx="2438400" cy="369332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2590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(t)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3124200" y="1296194"/>
            <a:ext cx="2667000" cy="2590006"/>
            <a:chOff x="3200400" y="2134394"/>
            <a:chExt cx="2667000" cy="2590006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 (t)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0" name="Group 21"/>
          <p:cNvGrpSpPr/>
          <p:nvPr/>
        </p:nvGrpSpPr>
        <p:grpSpPr>
          <a:xfrm>
            <a:off x="6096000" y="1295400"/>
            <a:ext cx="2667000" cy="2590006"/>
            <a:chOff x="3200400" y="2134394"/>
            <a:chExt cx="2667000" cy="2590006"/>
          </a:xfrm>
        </p:grpSpPr>
        <p:cxnSp>
          <p:nvCxnSpPr>
            <p:cNvPr id="23" name="Straight Arrow Connector 22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(t)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3733800" y="1905000"/>
            <a:ext cx="1905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705600" y="2362200"/>
            <a:ext cx="1905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990600" y="1752600"/>
            <a:ext cx="1905000" cy="14478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type 3: Moving Toward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113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object is moving consistently </a:t>
            </a:r>
            <a:r>
              <a:rPr lang="en-US" smtClean="0"/>
              <a:t>toward origin</a:t>
            </a:r>
            <a:endParaRPr lang="en-US" dirty="0" smtClean="0"/>
          </a:p>
          <a:p>
            <a:r>
              <a:rPr lang="en-US" dirty="0" smtClean="0"/>
              <a:t>The velocity is constant and </a:t>
            </a:r>
            <a:r>
              <a:rPr lang="en-US" dirty="0" smtClean="0"/>
              <a:t>negative</a:t>
            </a:r>
            <a:endParaRPr lang="en-US" dirty="0" smtClean="0"/>
          </a:p>
          <a:p>
            <a:r>
              <a:rPr lang="en-US" dirty="0" smtClean="0"/>
              <a:t>The acceleration is zero (constant velocity)</a:t>
            </a:r>
          </a:p>
          <a:p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304800" y="1296194"/>
            <a:ext cx="2743200" cy="2590006"/>
            <a:chOff x="457200" y="2134394"/>
            <a:chExt cx="2743200" cy="2590006"/>
          </a:xfrm>
        </p:grpSpPr>
        <p:cxnSp>
          <p:nvCxnSpPr>
            <p:cNvPr id="7" name="Straight Arrow Connector 6"/>
            <p:cNvCxnSpPr/>
            <p:nvPr/>
          </p:nvCxnSpPr>
          <p:spPr>
            <a:xfrm rot="16200000" flipV="1">
              <a:off x="76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"/>
            <p:cNvGrpSpPr/>
            <p:nvPr/>
          </p:nvGrpSpPr>
          <p:grpSpPr>
            <a:xfrm>
              <a:off x="762000" y="3974068"/>
              <a:ext cx="2438400" cy="369332"/>
              <a:chOff x="762000" y="3974068"/>
              <a:chExt cx="2438400" cy="369332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2590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(t)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3124200" y="1296194"/>
            <a:ext cx="2667000" cy="2590006"/>
            <a:chOff x="3200400" y="2134394"/>
            <a:chExt cx="2667000" cy="2590006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 (t)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0" name="Group 21"/>
          <p:cNvGrpSpPr/>
          <p:nvPr/>
        </p:nvGrpSpPr>
        <p:grpSpPr>
          <a:xfrm>
            <a:off x="6096000" y="1295400"/>
            <a:ext cx="2667000" cy="2590006"/>
            <a:chOff x="3200400" y="2134394"/>
            <a:chExt cx="2667000" cy="2590006"/>
          </a:xfrm>
        </p:grpSpPr>
        <p:cxnSp>
          <p:nvCxnSpPr>
            <p:cNvPr id="23" name="Straight Arrow Connector 22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(t)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3733800" y="2819400"/>
            <a:ext cx="1905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705600" y="2362200"/>
            <a:ext cx="1905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90600" y="1828800"/>
            <a:ext cx="1905000" cy="14478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Motion type 4: Away, Slowing Down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239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object is moving away from the origin. Fast to begin with, then slowing its motion as time passes.</a:t>
            </a:r>
          </a:p>
          <a:p>
            <a:r>
              <a:rPr lang="en-US" dirty="0" smtClean="0"/>
              <a:t>The velocity is decreasing towards zero at a constant rate over time (slowing down)</a:t>
            </a:r>
          </a:p>
          <a:p>
            <a:r>
              <a:rPr lang="en-US" dirty="0" smtClean="0"/>
              <a:t>The acceleration is constant and negative</a:t>
            </a:r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304800" y="1296194"/>
            <a:ext cx="2743200" cy="2590006"/>
            <a:chOff x="457200" y="2134394"/>
            <a:chExt cx="2743200" cy="2590006"/>
          </a:xfrm>
        </p:grpSpPr>
        <p:cxnSp>
          <p:nvCxnSpPr>
            <p:cNvPr id="7" name="Straight Arrow Connector 6"/>
            <p:cNvCxnSpPr/>
            <p:nvPr/>
          </p:nvCxnSpPr>
          <p:spPr>
            <a:xfrm rot="16200000" flipV="1">
              <a:off x="76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"/>
            <p:cNvGrpSpPr/>
            <p:nvPr/>
          </p:nvGrpSpPr>
          <p:grpSpPr>
            <a:xfrm>
              <a:off x="762000" y="3974068"/>
              <a:ext cx="2438400" cy="369332"/>
              <a:chOff x="762000" y="3974068"/>
              <a:chExt cx="2438400" cy="369332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2590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(t)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3124200" y="1296194"/>
            <a:ext cx="2667000" cy="2590006"/>
            <a:chOff x="3200400" y="2134394"/>
            <a:chExt cx="2667000" cy="2590006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 (t)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0" name="Group 21"/>
          <p:cNvGrpSpPr/>
          <p:nvPr/>
        </p:nvGrpSpPr>
        <p:grpSpPr>
          <a:xfrm>
            <a:off x="6096000" y="1295400"/>
            <a:ext cx="2667000" cy="2590006"/>
            <a:chOff x="3200400" y="2134394"/>
            <a:chExt cx="2667000" cy="2590006"/>
          </a:xfrm>
        </p:grpSpPr>
        <p:cxnSp>
          <p:nvCxnSpPr>
            <p:cNvPr id="23" name="Straight Arrow Connector 22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(t)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29" name="Arc 28"/>
          <p:cNvSpPr/>
          <p:nvPr/>
        </p:nvSpPr>
        <p:spPr>
          <a:xfrm>
            <a:off x="990600" y="1447800"/>
            <a:ext cx="4800600" cy="4648200"/>
          </a:xfrm>
          <a:prstGeom prst="arc">
            <a:avLst>
              <a:gd name="adj1" fmla="val 11528303"/>
              <a:gd name="adj2" fmla="val 15483322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3733800" y="1524000"/>
            <a:ext cx="1905000" cy="7620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705600" y="2667000"/>
            <a:ext cx="1981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Motion type 5: Toward, Speeding Up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362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object is moving toward the origin. slow to begin with, then quickening its motion as time passes.</a:t>
            </a:r>
          </a:p>
          <a:p>
            <a:r>
              <a:rPr lang="en-US" dirty="0" smtClean="0"/>
              <a:t>The velocity increasing away from zero at a constant rate over time (speeding up)</a:t>
            </a:r>
          </a:p>
          <a:p>
            <a:r>
              <a:rPr lang="en-US" dirty="0" smtClean="0"/>
              <a:t>The acceleration is constant and negative</a:t>
            </a:r>
          </a:p>
          <a:p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304800" y="1296194"/>
            <a:ext cx="2743200" cy="2590006"/>
            <a:chOff x="457200" y="2134394"/>
            <a:chExt cx="2743200" cy="2590006"/>
          </a:xfrm>
        </p:grpSpPr>
        <p:cxnSp>
          <p:nvCxnSpPr>
            <p:cNvPr id="7" name="Straight Arrow Connector 6"/>
            <p:cNvCxnSpPr/>
            <p:nvPr/>
          </p:nvCxnSpPr>
          <p:spPr>
            <a:xfrm rot="16200000" flipV="1">
              <a:off x="76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"/>
            <p:cNvGrpSpPr/>
            <p:nvPr/>
          </p:nvGrpSpPr>
          <p:grpSpPr>
            <a:xfrm>
              <a:off x="762000" y="3974068"/>
              <a:ext cx="2438400" cy="369332"/>
              <a:chOff x="762000" y="3974068"/>
              <a:chExt cx="2438400" cy="369332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2590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(t)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3124200" y="1296194"/>
            <a:ext cx="2667000" cy="2590006"/>
            <a:chOff x="3200400" y="2134394"/>
            <a:chExt cx="2667000" cy="2590006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 (t)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0" name="Group 21"/>
          <p:cNvGrpSpPr/>
          <p:nvPr/>
        </p:nvGrpSpPr>
        <p:grpSpPr>
          <a:xfrm>
            <a:off x="6096000" y="1295400"/>
            <a:ext cx="2667000" cy="2590006"/>
            <a:chOff x="3200400" y="2134394"/>
            <a:chExt cx="2667000" cy="2590006"/>
          </a:xfrm>
        </p:grpSpPr>
        <p:cxnSp>
          <p:nvCxnSpPr>
            <p:cNvPr id="23" name="Straight Arrow Connector 22"/>
            <p:cNvCxnSpPr/>
            <p:nvPr/>
          </p:nvCxnSpPr>
          <p:spPr>
            <a:xfrm rot="16200000" flipV="1">
              <a:off x="2743200" y="3200400"/>
              <a:ext cx="2133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9"/>
            <p:cNvGrpSpPr/>
            <p:nvPr/>
          </p:nvGrpSpPr>
          <p:grpSpPr>
            <a:xfrm>
              <a:off x="3429000" y="2971800"/>
              <a:ext cx="2438400" cy="369332"/>
              <a:chOff x="762000" y="3974068"/>
              <a:chExt cx="2438400" cy="369332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V="1">
                <a:off x="1066800" y="4191000"/>
                <a:ext cx="21336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762000" y="39740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200400" y="2514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(t)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95800" y="43434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24" name="Arc 23"/>
          <p:cNvSpPr/>
          <p:nvPr/>
        </p:nvSpPr>
        <p:spPr>
          <a:xfrm rot="5400000">
            <a:off x="-1828800" y="1447800"/>
            <a:ext cx="4800600" cy="4648200"/>
          </a:xfrm>
          <a:prstGeom prst="arc">
            <a:avLst>
              <a:gd name="adj1" fmla="val 11528303"/>
              <a:gd name="adj2" fmla="val 15483322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2438400"/>
            <a:ext cx="1905000" cy="7620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705600" y="2667000"/>
            <a:ext cx="1981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2.0"/>
  <p:tag name="PPVERSION" val="12.0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  <p:tag name="INCLUDESESSION" val="True"/>
  <p:tag name="TPVERSION" val="5"/>
  <p:tag name="TPFULLVERSION" val="5.3.1.3337"/>
  <p:tag name="PPTVERSION" val="12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580</Words>
  <Application>Microsoft Office PowerPoint</Application>
  <PresentationFormat>On-screen Show (4:3)</PresentationFormat>
  <Paragraphs>118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Motion Graphs</vt:lpstr>
      <vt:lpstr>Motion-Time Graph</vt:lpstr>
      <vt:lpstr>The Derivative and Integral</vt:lpstr>
      <vt:lpstr>More examples</vt:lpstr>
      <vt:lpstr>Motion type 1: Standing Still</vt:lpstr>
      <vt:lpstr>Motion type 2: Moving Away</vt:lpstr>
      <vt:lpstr>Motion type 3: Moving Toward</vt:lpstr>
      <vt:lpstr>Motion type 4: Away, Slowing Down</vt:lpstr>
      <vt:lpstr>Motion type 5: Toward, Speeding Up</vt:lpstr>
      <vt:lpstr>Motion type 6: Toward, Slowing Down</vt:lpstr>
      <vt:lpstr>Motion type 7: Away, Speeding Up</vt:lpstr>
      <vt:lpstr>More examples</vt:lpstr>
    </vt:vector>
  </TitlesOfParts>
  <Company>mfcsd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crice</dc:creator>
  <cp:lastModifiedBy>mfcsd</cp:lastModifiedBy>
  <cp:revision>14</cp:revision>
  <dcterms:created xsi:type="dcterms:W3CDTF">2010-09-16T11:06:27Z</dcterms:created>
  <dcterms:modified xsi:type="dcterms:W3CDTF">2014-09-22T13:00:08Z</dcterms:modified>
</cp:coreProperties>
</file>